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58" r:id="rId4"/>
    <p:sldId id="259" r:id="rId5"/>
    <p:sldId id="260" r:id="rId6"/>
    <p:sldId id="261" r:id="rId7"/>
    <p:sldId id="263" r:id="rId8"/>
    <p:sldId id="264" r:id="rId9"/>
    <p:sldId id="265" r:id="rId10"/>
    <p:sldId id="262"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8" d="100"/>
          <a:sy n="68" d="100"/>
        </p:scale>
        <p:origin x="-113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4AD853-9CCF-5747-B7D8-669F4307E675}" type="datetimeFigureOut">
              <a:rPr lang="en-US" smtClean="0"/>
              <a:pPr/>
              <a:t>8/5/2015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997334-5186-A04F-8624-D22A5F6B5277}" type="slidenum">
              <a:rPr lang="en-US" smtClean="0"/>
              <a:pPr/>
              <a:t>‹#›</a:t>
            </a:fld>
            <a:endParaRPr lang="en-US"/>
          </a:p>
        </p:txBody>
      </p:sp>
    </p:spTree>
    <p:extLst>
      <p:ext uri="{BB962C8B-B14F-4D97-AF65-F5344CB8AC3E}">
        <p14:creationId xmlns:p14="http://schemas.microsoft.com/office/powerpoint/2010/main" xmlns="" val="21922963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97334-5186-A04F-8624-D22A5F6B5277}" type="slidenum">
              <a:rPr lang="en-US" smtClean="0"/>
              <a:pPr/>
              <a:t>12</a:t>
            </a:fld>
            <a:endParaRPr lang="en-US"/>
          </a:p>
        </p:txBody>
      </p:sp>
    </p:spTree>
    <p:extLst>
      <p:ext uri="{BB962C8B-B14F-4D97-AF65-F5344CB8AC3E}">
        <p14:creationId xmlns:p14="http://schemas.microsoft.com/office/powerpoint/2010/main" xmlns="" val="1647694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97334-5186-A04F-8624-D22A5F6B5277}" type="slidenum">
              <a:rPr lang="en-US" smtClean="0"/>
              <a:pPr/>
              <a:t>13</a:t>
            </a:fld>
            <a:endParaRPr lang="en-US"/>
          </a:p>
        </p:txBody>
      </p:sp>
    </p:spTree>
    <p:extLst>
      <p:ext uri="{BB962C8B-B14F-4D97-AF65-F5344CB8AC3E}">
        <p14:creationId xmlns:p14="http://schemas.microsoft.com/office/powerpoint/2010/main" xmlns="" val="3196707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97334-5186-A04F-8624-D22A5F6B5277}" type="slidenum">
              <a:rPr lang="en-US" smtClean="0"/>
              <a:pPr/>
              <a:t>14</a:t>
            </a:fld>
            <a:endParaRPr lang="en-US"/>
          </a:p>
        </p:txBody>
      </p:sp>
    </p:spTree>
    <p:extLst>
      <p:ext uri="{BB962C8B-B14F-4D97-AF65-F5344CB8AC3E}">
        <p14:creationId xmlns:p14="http://schemas.microsoft.com/office/powerpoint/2010/main" xmlns="" val="766430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97334-5186-A04F-8624-D22A5F6B5277}" type="slidenum">
              <a:rPr lang="en-US" smtClean="0"/>
              <a:pPr/>
              <a:t>16</a:t>
            </a:fld>
            <a:endParaRPr lang="en-US"/>
          </a:p>
        </p:txBody>
      </p:sp>
    </p:spTree>
    <p:extLst>
      <p:ext uri="{BB962C8B-B14F-4D97-AF65-F5344CB8AC3E}">
        <p14:creationId xmlns:p14="http://schemas.microsoft.com/office/powerpoint/2010/main" xmlns="" val="835536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997334-5186-A04F-8624-D22A5F6B5277}" type="slidenum">
              <a:rPr lang="en-US" smtClean="0"/>
              <a:pPr/>
              <a:t>17</a:t>
            </a:fld>
            <a:endParaRPr lang="en-US"/>
          </a:p>
        </p:txBody>
      </p:sp>
    </p:spTree>
    <p:extLst>
      <p:ext uri="{BB962C8B-B14F-4D97-AF65-F5344CB8AC3E}">
        <p14:creationId xmlns:p14="http://schemas.microsoft.com/office/powerpoint/2010/main" xmlns="" val="39065612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Overlay-TitleSlide.png"/>
          <p:cNvPicPr>
            <a:picLocks noChangeAspect="1"/>
          </p:cNvPicPr>
          <p:nvPr/>
        </p:nvPicPr>
        <p:blipFill>
          <a:blip r:embed="rId2" cstate="print"/>
          <a:stretch>
            <a:fillRect/>
          </a:stretch>
        </p:blipFill>
        <p:spPr>
          <a:xfrm>
            <a:off x="158367" y="187452"/>
            <a:ext cx="8827266" cy="6483096"/>
          </a:xfrm>
          <a:prstGeom prst="rect">
            <a:avLst/>
          </a:prstGeom>
        </p:spPr>
      </p:pic>
      <p:sp>
        <p:nvSpPr>
          <p:cNvPr id="6" name="Slide Number Placeholder 5"/>
          <p:cNvSpPr>
            <a:spLocks noGrp="1"/>
          </p:cNvSpPr>
          <p:nvPr>
            <p:ph type="sldNum" sz="quarter" idx="12"/>
          </p:nvPr>
        </p:nvSpPr>
        <p:spPr/>
        <p:txBody>
          <a:bodyPr/>
          <a:lstStyle/>
          <a:p>
            <a:fld id="{93E4AAA4-6363-4581-962D-1ACCC2D600C5}" type="slidenum">
              <a:rPr lang="en-US" smtClean="0"/>
              <a:pPr/>
              <a:t>‹#›</a:t>
            </a:fld>
            <a:endParaRPr lang="en-US"/>
          </a:p>
        </p:txBody>
      </p:sp>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pPr/>
              <a:t>8/5/2015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Date Placeholder 1"/>
          <p:cNvSpPr>
            <a:spLocks noGrp="1"/>
          </p:cNvSpPr>
          <p:nvPr>
            <p:ph type="dt" sz="half" idx="10"/>
          </p:nvPr>
        </p:nvSpPr>
        <p:spPr/>
        <p:txBody>
          <a:bodyPr/>
          <a:lstStyle/>
          <a:p>
            <a:fld id="{D140825E-4A15-4D39-8176-1F07E904CB30}" type="datetimeFigureOut">
              <a:rPr lang="en-US" smtClean="0"/>
              <a:pPr/>
              <a:t>8/5/2015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Overlay-ContentCaption.png"/>
          <p:cNvPicPr>
            <a:picLocks noChangeAspect="1"/>
          </p:cNvPicPr>
          <p:nvPr/>
        </p:nvPicPr>
        <p:blipFill>
          <a:blip r:embed="rId2" cstate="print"/>
          <a:stretch>
            <a:fillRect/>
          </a:stretch>
        </p:blipFill>
        <p:spPr>
          <a:xfrm>
            <a:off x="158367" y="187452"/>
            <a:ext cx="8827266" cy="6483096"/>
          </a:xfrm>
          <a:prstGeom prst="rect">
            <a:avLst/>
          </a:prstGeom>
        </p:spPr>
      </p:pic>
      <p:sp>
        <p:nvSpPr>
          <p:cNvPr id="2" name="Title 1"/>
          <p:cNvSpPr>
            <a:spLocks noGrp="1"/>
          </p:cNvSpPr>
          <p:nvPr>
            <p:ph type="title"/>
          </p:nvPr>
        </p:nvSpPr>
        <p:spPr>
          <a:xfrm>
            <a:off x="779464" y="590550"/>
            <a:ext cx="365760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0825E-4A15-4D39-8176-1F07E904CB30}" type="datetimeFigureOut">
              <a:rPr lang="en-US" smtClean="0"/>
              <a:pPr/>
              <a:t>8/5/2015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Overlay-PictureCaption.png"/>
          <p:cNvPicPr>
            <a:picLocks noChangeAspect="1"/>
          </p:cNvPicPr>
          <p:nvPr/>
        </p:nvPicPr>
        <p:blipFill>
          <a:blip r:embed="rId2" cstate="print"/>
          <a:stretch>
            <a:fillRect/>
          </a:stretch>
        </p:blipFill>
        <p:spPr>
          <a:xfrm>
            <a:off x="448977" y="187452"/>
            <a:ext cx="8536656" cy="6483096"/>
          </a:xfrm>
          <a:prstGeom prst="rect">
            <a:avLst/>
          </a:prstGeom>
        </p:spPr>
      </p:pic>
      <p:sp>
        <p:nvSpPr>
          <p:cNvPr id="2" name="Title 1"/>
          <p:cNvSpPr>
            <a:spLocks noGrp="1"/>
          </p:cNvSpPr>
          <p:nvPr>
            <p:ph type="title"/>
          </p:nvPr>
        </p:nvSpPr>
        <p:spPr>
          <a:xfrm>
            <a:off x="3886200" y="533400"/>
            <a:ext cx="4476750" cy="1252538"/>
          </a:xfrm>
        </p:spPr>
        <p:txBody>
          <a:bodyPr anchor="b"/>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6124" y="6288741"/>
            <a:ext cx="1887537" cy="365125"/>
          </a:xfrm>
        </p:spPr>
        <p:txBody>
          <a:bodyPr/>
          <a:lstStyle/>
          <a:p>
            <a:fld id="{D140825E-4A15-4D39-8176-1F07E904CB30}" type="datetimeFigureOut">
              <a:rPr lang="en-US" smtClean="0"/>
              <a:pPr/>
              <a:t>8/5/2015</a:t>
            </a:fld>
            <a:endParaRPr lang="en-US"/>
          </a:p>
        </p:txBody>
      </p:sp>
      <p:sp>
        <p:nvSpPr>
          <p:cNvPr id="6" name="Footer Placeholder 5"/>
          <p:cNvSpPr>
            <a:spLocks noGrp="1"/>
          </p:cNvSpPr>
          <p:nvPr>
            <p:ph type="ftr" sz="quarter" idx="11"/>
          </p:nvPr>
        </p:nvSpPr>
        <p:spPr>
          <a:xfrm>
            <a:off x="5867399" y="6288741"/>
            <a:ext cx="2675965" cy="365125"/>
          </a:xfrm>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pPr/>
              <a:t>‹#›</a:t>
            </a:fld>
            <a:endParaRPr lang="en-US"/>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cstate="print"/>
          <a:stretch>
            <a:fillRect/>
          </a:stretch>
        </p:blipFill>
        <p:spPr>
          <a:xfrm>
            <a:off x="158367" y="187452"/>
            <a:ext cx="8827266" cy="6483096"/>
          </a:xfrm>
          <a:prstGeom prst="rect">
            <a:avLst/>
          </a:prstGeom>
        </p:spPr>
      </p:pic>
      <p:sp>
        <p:nvSpPr>
          <p:cNvPr id="2" name="Title 1"/>
          <p:cNvSpPr>
            <a:spLocks noGrp="1"/>
          </p:cNvSpPr>
          <p:nvPr>
            <p:ph type="title"/>
          </p:nvPr>
        </p:nvSpPr>
        <p:spPr>
          <a:xfrm>
            <a:off x="4710953" y="533400"/>
            <a:ext cx="3657600" cy="125253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pPr/>
              <a:t>8/5/2015</a:t>
            </a:fld>
            <a:endParaRPr lang="en-US"/>
          </a:p>
        </p:txBody>
      </p:sp>
      <p:sp>
        <p:nvSpPr>
          <p:cNvPr id="6" name="Footer Placeholder 5"/>
          <p:cNvSpPr>
            <a:spLocks noGrp="1"/>
          </p:cNvSpPr>
          <p:nvPr>
            <p:ph type="ftr" sz="quarter" idx="11"/>
          </p:nvPr>
        </p:nvSpPr>
        <p:spPr>
          <a:xfrm>
            <a:off x="3325813" y="6288741"/>
            <a:ext cx="5217551" cy="365125"/>
          </a:xfrm>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cstate="print"/>
          <a:stretch>
            <a:fillRect/>
          </a:stretch>
        </p:blipFill>
        <p:spPr>
          <a:xfrm>
            <a:off x="158367" y="187452"/>
            <a:ext cx="8827266" cy="6483096"/>
          </a:xfrm>
          <a:prstGeom prst="rect">
            <a:avLst/>
          </a:prstGeom>
        </p:spPr>
      </p:pic>
      <p:sp>
        <p:nvSpPr>
          <p:cNvPr id="2" name="Title 1"/>
          <p:cNvSpPr>
            <a:spLocks noGrp="1"/>
          </p:cNvSpPr>
          <p:nvPr>
            <p:ph type="title"/>
          </p:nvPr>
        </p:nvSpPr>
        <p:spPr>
          <a:xfrm>
            <a:off x="808038" y="3778624"/>
            <a:ext cx="7560515" cy="110265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3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pPr/>
              <a:t>8/5/2015</a:t>
            </a:fld>
            <a:endParaRPr lang="en-US"/>
          </a:p>
        </p:txBody>
      </p:sp>
      <p:sp>
        <p:nvSpPr>
          <p:cNvPr id="6" name="Footer Placeholder 5"/>
          <p:cNvSpPr>
            <a:spLocks noGrp="1"/>
          </p:cNvSpPr>
          <p:nvPr>
            <p:ph type="ftr" sz="quarter" idx="11"/>
          </p:nvPr>
        </p:nvSpPr>
        <p:spPr>
          <a:xfrm>
            <a:off x="3325813" y="6288741"/>
            <a:ext cx="5217551" cy="365125"/>
          </a:xfrm>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pPr/>
              <a:t>8/5/2015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pPr/>
              <a:t>8/5/2015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pPr/>
              <a:t>8/5/2015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Overlay-SectionHeader.png"/>
          <p:cNvPicPr>
            <a:picLocks noChangeAspect="1"/>
          </p:cNvPicPr>
          <p:nvPr/>
        </p:nvPicPr>
        <p:blipFill>
          <a:blip r:embed="rId2" cstate="print"/>
          <a:stretch>
            <a:fillRect/>
          </a:stretch>
        </p:blipFill>
        <p:spPr>
          <a:xfrm>
            <a:off x="158367" y="187452"/>
            <a:ext cx="8827266" cy="6483096"/>
          </a:xfrm>
          <a:prstGeom prst="rect">
            <a:avLst/>
          </a:prstGeom>
        </p:spPr>
      </p:pic>
      <p:sp>
        <p:nvSpPr>
          <p:cNvPr id="2" name="Title 1"/>
          <p:cNvSpPr>
            <a:spLocks noGrp="1"/>
          </p:cNvSpPr>
          <p:nvPr>
            <p:ph type="title"/>
          </p:nvPr>
        </p:nvSpPr>
        <p:spPr>
          <a:xfrm>
            <a:off x="779463" y="2591360"/>
            <a:ext cx="7583487" cy="1362075"/>
          </a:xfrm>
        </p:spPr>
        <p:txBody>
          <a:bodyPr anchor="b" anchorCtr="0">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nchor="t" anchorCtr="0"/>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40825E-4A15-4D39-8176-1F07E904CB30}" type="datetimeFigureOut">
              <a:rPr lang="en-US" smtClean="0"/>
              <a:pPr/>
              <a:t>8/5/2015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pPr/>
              <a:t>8/5/2015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4" name="Picture 13"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140825E-4A15-4D39-8176-1F07E904CB30}" type="datetimeFigureOut">
              <a:rPr lang="en-US" smtClean="0"/>
              <a:pPr/>
              <a:t>8/5/2015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E4AAA4-6363-4581-962D-1ACCC2D600C5}" type="slidenum">
              <a:rPr lang="en-US" smtClean="0"/>
              <a:pPr/>
              <a:t>‹#›</a:t>
            </a:fld>
            <a:endParaRPr lang="en-US"/>
          </a:p>
        </p:txBody>
      </p:sp>
      <p:cxnSp>
        <p:nvCxnSpPr>
          <p:cNvPr id="12" name="Straight Connector 11"/>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pPr/>
              <a:t>8/5/2015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pPr/>
              <a:t>‹#›</a:t>
            </a:fld>
            <a:endParaRPr lang="en-US"/>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pPr/>
              <a:t>8/5/2015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pPr/>
              <a:t>‹#›</a:t>
            </a:fld>
            <a:endParaRPr lang="en-US"/>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140825E-4A15-4D39-8176-1F07E904CB30}" type="datetimeFigureOut">
              <a:rPr lang="en-US" smtClean="0"/>
              <a:pPr/>
              <a:t>8/5/2015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pPr/>
              <a:t>‹#›</a:t>
            </a:fld>
            <a:endParaRPr lang="en-US"/>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Overlay-ContentSlides.png"/>
          <p:cNvPicPr>
            <a:picLocks noChangeAspect="1"/>
          </p:cNvPicPr>
          <p:nvPr/>
        </p:nvPicPr>
        <p:blipFill>
          <a:blip r:embed="rId2" cstate="print"/>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140825E-4A15-4D39-8176-1F07E904CB30}" type="datetimeFigureOut">
              <a:rPr lang="en-US" smtClean="0"/>
              <a:pPr/>
              <a:t>8/5/2015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E4AAA4-6363-4581-962D-1ACCC2D600C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89707" y="189707"/>
            <a:ext cx="8764587" cy="6478587"/>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779463" y="381000"/>
            <a:ext cx="7583487" cy="104438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779463" y="1828800"/>
            <a:ext cx="7583487" cy="420893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381000" y="6288741"/>
            <a:ext cx="1887537" cy="365125"/>
          </a:xfrm>
          <a:prstGeom prst="rect">
            <a:avLst/>
          </a:prstGeom>
        </p:spPr>
        <p:txBody>
          <a:bodyPr vert="horz" lIns="91440" tIns="45720" rIns="91440" bIns="45720" rtlCol="0" anchor="ctr"/>
          <a:lstStyle>
            <a:lvl1pPr algn="l">
              <a:defRPr sz="1200">
                <a:solidFill>
                  <a:schemeClr val="bg2"/>
                </a:solidFill>
              </a:defRPr>
            </a:lvl1pPr>
          </a:lstStyle>
          <a:p>
            <a:fld id="{D140825E-4A15-4D39-8176-1F07E904CB30}" type="datetimeFigureOut">
              <a:rPr lang="en-US" smtClean="0"/>
              <a:pPr/>
              <a:t>8/5/2015</a:t>
            </a:fld>
            <a:endParaRPr lang="en-US"/>
          </a:p>
        </p:txBody>
      </p:sp>
      <p:sp>
        <p:nvSpPr>
          <p:cNvPr id="5" name="Footer Placeholder 4"/>
          <p:cNvSpPr>
            <a:spLocks noGrp="1"/>
          </p:cNvSpPr>
          <p:nvPr>
            <p:ph type="ftr" sz="quarter" idx="3"/>
          </p:nvPr>
        </p:nvSpPr>
        <p:spPr>
          <a:xfrm>
            <a:off x="3304615" y="6288741"/>
            <a:ext cx="5238750" cy="365125"/>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6" name="Slide Number Placeholder 5"/>
          <p:cNvSpPr>
            <a:spLocks noGrp="1"/>
          </p:cNvSpPr>
          <p:nvPr>
            <p:ph type="sldNum" sz="quarter" idx="4"/>
          </p:nvPr>
        </p:nvSpPr>
        <p:spPr>
          <a:xfrm>
            <a:off x="8404411" y="219635"/>
            <a:ext cx="493059" cy="365125"/>
          </a:xfrm>
          <a:prstGeom prst="rect">
            <a:avLst/>
          </a:prstGeom>
        </p:spPr>
        <p:txBody>
          <a:bodyPr vert="horz" lIns="91440" tIns="45720" rIns="91440" bIns="45720" rtlCol="0" anchor="ctr"/>
          <a:lstStyle>
            <a:lvl1pPr algn="r">
              <a:defRPr sz="1200">
                <a:solidFill>
                  <a:schemeClr val="tx2"/>
                </a:solidFill>
              </a:defRPr>
            </a:lvl1pPr>
          </a:lstStyle>
          <a:p>
            <a:fld id="{93E4AAA4-6363-4581-962D-1ACCC2D600C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914400" rtl="0" eaLnBrk="1" latinLnBrk="0" hangingPunct="1">
        <a:spcBef>
          <a:spcPct val="0"/>
        </a:spcBef>
        <a:buNone/>
        <a:defRPr sz="3800" kern="1200">
          <a:solidFill>
            <a:schemeClr val="bg1"/>
          </a:solidFill>
          <a:latin typeface="+mj-lt"/>
          <a:ea typeface="+mj-ea"/>
          <a:cs typeface="+mj-cs"/>
        </a:defRPr>
      </a:lvl1pPr>
    </p:titleStyle>
    <p:body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csreports.aspeninstitute.org/documents/Strategies_for_Success.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Rising to the Challenge; Re-envisioning Public Libraries</a:t>
            </a:r>
            <a:endParaRPr lang="en-US" dirty="0"/>
          </a:p>
        </p:txBody>
      </p:sp>
      <p:sp>
        <p:nvSpPr>
          <p:cNvPr id="3" name="Subtitle 2"/>
          <p:cNvSpPr>
            <a:spLocks noGrp="1"/>
          </p:cNvSpPr>
          <p:nvPr>
            <p:ph type="subTitle" idx="1"/>
          </p:nvPr>
        </p:nvSpPr>
        <p:spPr/>
        <p:txBody>
          <a:bodyPr/>
          <a:lstStyle/>
          <a:p>
            <a:r>
              <a:rPr lang="en-US" dirty="0" smtClean="0"/>
              <a:t>The Aspen Report</a:t>
            </a:r>
          </a:p>
          <a:p>
            <a:r>
              <a:rPr lang="en-US" dirty="0" smtClean="0"/>
              <a:t>Prepared for Summer Summit 2015</a:t>
            </a:r>
          </a:p>
          <a:p>
            <a:r>
              <a:rPr lang="en-US" dirty="0" smtClean="0"/>
              <a:t>Mary Soucie</a:t>
            </a:r>
          </a:p>
          <a:p>
            <a:r>
              <a:rPr lang="en-US" dirty="0" smtClean="0"/>
              <a:t>State Librarian</a:t>
            </a:r>
            <a:endParaRPr lang="en-US" dirty="0"/>
          </a:p>
        </p:txBody>
      </p:sp>
    </p:spTree>
    <p:extLst>
      <p:ext uri="{BB962C8B-B14F-4D97-AF65-F5344CB8AC3E}">
        <p14:creationId xmlns:p14="http://schemas.microsoft.com/office/powerpoint/2010/main" xmlns="" val="1920670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Executive Summary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smtClean="0"/>
              <a:t>Public </a:t>
            </a:r>
            <a:r>
              <a:rPr lang="en-US" dirty="0"/>
              <a:t>libraries are poised to play a leading role in helping individuals and communities adapt to this changing world. </a:t>
            </a:r>
            <a:endParaRPr lang="en-US" dirty="0" smtClean="0"/>
          </a:p>
          <a:p>
            <a:pPr marL="0" indent="0">
              <a:buNone/>
            </a:pPr>
            <a:r>
              <a:rPr lang="en-US" dirty="0" smtClean="0"/>
              <a:t>Many </a:t>
            </a:r>
            <a:r>
              <a:rPr lang="en-US" dirty="0"/>
              <a:t>libraries already are linking individuals to information and learning opportunities, driving development and innovation, and serving </a:t>
            </a:r>
            <a:r>
              <a:rPr lang="en-US" dirty="0" smtClean="0"/>
              <a:t>as </a:t>
            </a:r>
            <a:r>
              <a:rPr lang="en-US" b="1" u="sng" dirty="0">
                <a:solidFill>
                  <a:schemeClr val="accent2"/>
                </a:solidFill>
              </a:rPr>
              <a:t>community </a:t>
            </a:r>
            <a:r>
              <a:rPr lang="en-US" b="1" u="sng" dirty="0" smtClean="0">
                <a:solidFill>
                  <a:schemeClr val="accent2"/>
                </a:solidFill>
              </a:rPr>
              <a:t>connectors</a:t>
            </a:r>
            <a:r>
              <a:rPr lang="en-US" dirty="0"/>
              <a:t>.</a:t>
            </a:r>
          </a:p>
        </p:txBody>
      </p:sp>
    </p:spTree>
    <p:extLst>
      <p:ext uri="{BB962C8B-B14F-4D97-AF65-F5344CB8AC3E}">
        <p14:creationId xmlns:p14="http://schemas.microsoft.com/office/powerpoint/2010/main" xmlns="" val="617099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The Executive Summary</a:t>
            </a:r>
            <a:endParaRPr lang="en-US" sz="4000"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Enabling </a:t>
            </a:r>
            <a:r>
              <a:rPr lang="en-US" dirty="0"/>
              <a:t>all libraries to fulfill their new roles will require library leaders, policy makers and community stakeholders to re-envision the public library and take advantage of the opportunities it offers. </a:t>
            </a:r>
          </a:p>
          <a:p>
            <a:pPr marL="0" indent="0">
              <a:buNone/>
            </a:pPr>
            <a:endParaRPr lang="en-US" dirty="0"/>
          </a:p>
        </p:txBody>
      </p:sp>
    </p:spTree>
    <p:extLst>
      <p:ext uri="{BB962C8B-B14F-4D97-AF65-F5344CB8AC3E}">
        <p14:creationId xmlns:p14="http://schemas.microsoft.com/office/powerpoint/2010/main" xmlns="" val="3176640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for Success</a:t>
            </a:r>
            <a:endParaRPr lang="en-US" dirty="0"/>
          </a:p>
        </p:txBody>
      </p:sp>
      <p:sp>
        <p:nvSpPr>
          <p:cNvPr id="3" name="Content Placeholder 2"/>
          <p:cNvSpPr>
            <a:spLocks noGrp="1"/>
          </p:cNvSpPr>
          <p:nvPr>
            <p:ph idx="1"/>
          </p:nvPr>
        </p:nvSpPr>
        <p:spPr/>
        <p:txBody>
          <a:bodyPr/>
          <a:lstStyle/>
          <a:p>
            <a:pPr marL="0" indent="0">
              <a:buNone/>
            </a:pPr>
            <a:r>
              <a:rPr lang="en-US" dirty="0" smtClean="0"/>
              <a:t>Align library services in support of community goals</a:t>
            </a:r>
          </a:p>
          <a:p>
            <a:pPr marL="0" indent="0">
              <a:buNone/>
            </a:pPr>
            <a:r>
              <a:rPr lang="en-US" dirty="0" smtClean="0"/>
              <a:t>How do we do that? </a:t>
            </a:r>
          </a:p>
          <a:p>
            <a:pPr marL="0" indent="0">
              <a:buNone/>
            </a:pPr>
            <a:r>
              <a:rPr lang="en-US" dirty="0" smtClean="0"/>
              <a:t/>
            </a:r>
            <a:br>
              <a:rPr lang="en-US" dirty="0" smtClean="0"/>
            </a:br>
            <a:r>
              <a:rPr lang="en-US" dirty="0" smtClean="0"/>
              <a:t>What is the first step?</a:t>
            </a:r>
          </a:p>
          <a:p>
            <a:pPr marL="0" indent="0">
              <a:buNone/>
            </a:pPr>
            <a:endParaRPr lang="en-US" dirty="0" smtClean="0"/>
          </a:p>
          <a:p>
            <a:pPr marL="0" indent="0">
              <a:buNone/>
            </a:pPr>
            <a:r>
              <a:rPr lang="en-US" dirty="0" smtClean="0"/>
              <a:t>What is the key component to knowing the community’s goals?</a:t>
            </a:r>
          </a:p>
          <a:p>
            <a:pPr marL="0" indent="0">
              <a:buNone/>
            </a:pPr>
            <a:endParaRPr lang="en-US" dirty="0" smtClean="0"/>
          </a:p>
        </p:txBody>
      </p:sp>
    </p:spTree>
    <p:extLst>
      <p:ext uri="{BB962C8B-B14F-4D97-AF65-F5344CB8AC3E}">
        <p14:creationId xmlns:p14="http://schemas.microsoft.com/office/powerpoint/2010/main" xmlns="" val="1575843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for Success</a:t>
            </a:r>
            <a:endParaRPr lang="en-US" dirty="0"/>
          </a:p>
        </p:txBody>
      </p:sp>
      <p:sp>
        <p:nvSpPr>
          <p:cNvPr id="3" name="Content Placeholder 2"/>
          <p:cNvSpPr>
            <a:spLocks noGrp="1"/>
          </p:cNvSpPr>
          <p:nvPr>
            <p:ph idx="1"/>
          </p:nvPr>
        </p:nvSpPr>
        <p:spPr/>
        <p:txBody>
          <a:bodyPr/>
          <a:lstStyle/>
          <a:p>
            <a:pPr marL="0" indent="0">
              <a:buNone/>
            </a:pPr>
            <a:r>
              <a:rPr lang="en-US" dirty="0" smtClean="0"/>
              <a:t>Provide access to content in all formats</a:t>
            </a:r>
          </a:p>
          <a:p>
            <a:pPr marL="0" indent="0">
              <a:buNone/>
            </a:pPr>
            <a:r>
              <a:rPr lang="en-US" dirty="0" smtClean="0"/>
              <a:t>Are you providing access to e-books, downloadable formats, traditional formats?</a:t>
            </a:r>
          </a:p>
          <a:p>
            <a:pPr marL="0" indent="0">
              <a:buNone/>
            </a:pPr>
            <a:r>
              <a:rPr lang="en-US" dirty="0" smtClean="0"/>
              <a:t>Are you providing access to enough bandwidth for the community to access all resources in your building?</a:t>
            </a:r>
            <a:endParaRPr lang="en-US" dirty="0"/>
          </a:p>
        </p:txBody>
      </p:sp>
    </p:spTree>
    <p:extLst>
      <p:ext uri="{BB962C8B-B14F-4D97-AF65-F5344CB8AC3E}">
        <p14:creationId xmlns:p14="http://schemas.microsoft.com/office/powerpoint/2010/main" xmlns="" val="3290975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for Success</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Ensure long-term sustainability of libraries</a:t>
            </a:r>
          </a:p>
          <a:p>
            <a:r>
              <a:rPr lang="en-US" dirty="0"/>
              <a:t>Identify reliable revenue resources for both daily operations and long-term planning and investment </a:t>
            </a:r>
          </a:p>
          <a:p>
            <a:r>
              <a:rPr lang="en-US" dirty="0" smtClean="0"/>
              <a:t>Explore </a:t>
            </a:r>
            <a:r>
              <a:rPr lang="en-US" dirty="0"/>
              <a:t>alternative governance structures and business models that maximize efficient and sustainable library operations and customer service </a:t>
            </a:r>
          </a:p>
          <a:p>
            <a:r>
              <a:rPr lang="en-US" dirty="0" smtClean="0"/>
              <a:t>Become </a:t>
            </a:r>
            <a:r>
              <a:rPr lang="en-US" dirty="0"/>
              <a:t>more skilled at measuring outcomes rather than counting activities </a:t>
            </a:r>
          </a:p>
          <a:p>
            <a:r>
              <a:rPr lang="en-US" dirty="0" smtClean="0"/>
              <a:t>Balance </a:t>
            </a:r>
            <a:r>
              <a:rPr lang="en-US" dirty="0"/>
              <a:t>the local and national library value proposition to consider economies of scale in a networked world without compromising local control </a:t>
            </a:r>
          </a:p>
          <a:p>
            <a:pPr marL="0" indent="0">
              <a:buNone/>
            </a:pPr>
            <a:endParaRPr lang="en-US" dirty="0"/>
          </a:p>
        </p:txBody>
      </p:sp>
    </p:spTree>
    <p:extLst>
      <p:ext uri="{BB962C8B-B14F-4D97-AF65-F5344CB8AC3E}">
        <p14:creationId xmlns:p14="http://schemas.microsoft.com/office/powerpoint/2010/main" xmlns="" val="2466206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to Success</a:t>
            </a:r>
            <a:endParaRPr lang="en-US" dirty="0"/>
          </a:p>
        </p:txBody>
      </p:sp>
      <p:sp>
        <p:nvSpPr>
          <p:cNvPr id="3" name="Content Placeholder 2"/>
          <p:cNvSpPr>
            <a:spLocks noGrp="1"/>
          </p:cNvSpPr>
          <p:nvPr>
            <p:ph idx="1"/>
          </p:nvPr>
        </p:nvSpPr>
        <p:spPr/>
        <p:txBody>
          <a:bodyPr/>
          <a:lstStyle/>
          <a:p>
            <a:pPr marL="0" indent="0">
              <a:buNone/>
            </a:pPr>
            <a:r>
              <a:rPr lang="en-US" dirty="0" smtClean="0"/>
              <a:t>Cultivate Leadership</a:t>
            </a:r>
          </a:p>
          <a:p>
            <a:r>
              <a:rPr lang="en-US" dirty="0" smtClean="0"/>
              <a:t>Improve </a:t>
            </a:r>
            <a:r>
              <a:rPr lang="en-US" dirty="0"/>
              <a:t>communications with community leaders </a:t>
            </a:r>
          </a:p>
          <a:p>
            <a:r>
              <a:rPr lang="en-US" dirty="0"/>
              <a:t>D</a:t>
            </a:r>
            <a:r>
              <a:rPr lang="en-US" dirty="0" smtClean="0"/>
              <a:t>evelop </a:t>
            </a:r>
            <a:r>
              <a:rPr lang="en-US" dirty="0"/>
              <a:t>community </a:t>
            </a:r>
            <a:r>
              <a:rPr lang="en-US" dirty="0" smtClean="0"/>
              <a:t>champions</a:t>
            </a:r>
            <a:endParaRPr lang="en-US" dirty="0"/>
          </a:p>
          <a:p>
            <a:r>
              <a:rPr lang="en-US" dirty="0" smtClean="0"/>
              <a:t>Strengthen </a:t>
            </a:r>
            <a:r>
              <a:rPr lang="en-US" dirty="0"/>
              <a:t>intersections with diverse </a:t>
            </a:r>
            <a:r>
              <a:rPr lang="en-US" dirty="0" smtClean="0"/>
              <a:t>communities </a:t>
            </a:r>
            <a:r>
              <a:rPr lang="en-US" dirty="0"/>
              <a:t>and communities of color </a:t>
            </a:r>
          </a:p>
          <a:p>
            <a:r>
              <a:rPr lang="en-US" dirty="0" smtClean="0"/>
              <a:t>Reach </a:t>
            </a:r>
            <a:r>
              <a:rPr lang="en-US" dirty="0"/>
              <a:t>out to and </a:t>
            </a:r>
            <a:r>
              <a:rPr lang="en-US" dirty="0" smtClean="0"/>
              <a:t>engage </a:t>
            </a:r>
            <a:r>
              <a:rPr lang="en-US" dirty="0"/>
              <a:t>with young-professional organizations and </a:t>
            </a:r>
            <a:r>
              <a:rPr lang="en-US" dirty="0" smtClean="0"/>
              <a:t>demonstrate </a:t>
            </a:r>
            <a:r>
              <a:rPr lang="en-US" dirty="0"/>
              <a:t>the collective impact of partners working together </a:t>
            </a:r>
          </a:p>
          <a:p>
            <a:pPr marL="0" indent="0">
              <a:buNone/>
            </a:pPr>
            <a:endParaRPr lang="en-US" dirty="0"/>
          </a:p>
        </p:txBody>
      </p:sp>
    </p:spTree>
    <p:extLst>
      <p:ext uri="{BB962C8B-B14F-4D97-AF65-F5344CB8AC3E}">
        <p14:creationId xmlns:p14="http://schemas.microsoft.com/office/powerpoint/2010/main" xmlns="" val="3783081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Action Steps</a:t>
            </a:r>
            <a:endParaRPr lang="en-US" dirty="0"/>
          </a:p>
        </p:txBody>
      </p:sp>
      <p:sp>
        <p:nvSpPr>
          <p:cNvPr id="3" name="Content Placeholder 2"/>
          <p:cNvSpPr>
            <a:spLocks noGrp="1"/>
          </p:cNvSpPr>
          <p:nvPr>
            <p:ph idx="1"/>
          </p:nvPr>
        </p:nvSpPr>
        <p:spPr/>
        <p:txBody>
          <a:bodyPr/>
          <a:lstStyle/>
          <a:p>
            <a:r>
              <a:rPr lang="en-US" dirty="0" smtClean="0"/>
              <a:t>There are 15 action steps for the library, the community and the policymakers</a:t>
            </a:r>
          </a:p>
          <a:p>
            <a:r>
              <a:rPr lang="en-US" dirty="0" smtClean="0"/>
              <a:t>Identify 3 steps on each list that you are either currently doing or could easily implement</a:t>
            </a:r>
          </a:p>
          <a:p>
            <a:r>
              <a:rPr lang="en-US" dirty="0" smtClean="0"/>
              <a:t>Identify the 3 most difficult steps on each list. Identify why these are the hardest steps and what the barriers are to implementation. </a:t>
            </a:r>
            <a:br>
              <a:rPr lang="en-US" dirty="0" smtClean="0"/>
            </a:br>
            <a:endParaRPr lang="en-US" dirty="0" smtClean="0"/>
          </a:p>
        </p:txBody>
      </p:sp>
    </p:spTree>
    <p:extLst>
      <p:ext uri="{BB962C8B-B14F-4D97-AF65-F5344CB8AC3E}">
        <p14:creationId xmlns:p14="http://schemas.microsoft.com/office/powerpoint/2010/main" xmlns="" val="4228423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Wrap-up</a:t>
            </a:r>
            <a:endParaRPr lang="en-US" dirty="0"/>
          </a:p>
        </p:txBody>
      </p:sp>
      <p:sp>
        <p:nvSpPr>
          <p:cNvPr id="3" name="Content Placeholder 2"/>
          <p:cNvSpPr>
            <a:spLocks noGrp="1"/>
          </p:cNvSpPr>
          <p:nvPr>
            <p:ph idx="1"/>
          </p:nvPr>
        </p:nvSpPr>
        <p:spPr/>
        <p:txBody>
          <a:bodyPr/>
          <a:lstStyle/>
          <a:p>
            <a:r>
              <a:rPr lang="en-US" dirty="0" smtClean="0"/>
              <a:t>What are the questions you still need answered before you will begin to implement the Aspen Report?</a:t>
            </a:r>
          </a:p>
          <a:p>
            <a:r>
              <a:rPr lang="en-US" dirty="0" smtClean="0"/>
              <a:t>What additional assistance would you like from NDSL in regards to the </a:t>
            </a:r>
            <a:r>
              <a:rPr lang="en-US" smtClean="0"/>
              <a:t>Aspen Report?</a:t>
            </a:r>
            <a:endParaRPr lang="en-US" dirty="0" smtClean="0"/>
          </a:p>
          <a:p>
            <a:endParaRPr lang="en-US" dirty="0"/>
          </a:p>
        </p:txBody>
      </p:sp>
    </p:spTree>
    <p:extLst>
      <p:ext uri="{BB962C8B-B14F-4D97-AF65-F5344CB8AC3E}">
        <p14:creationId xmlns:p14="http://schemas.microsoft.com/office/powerpoint/2010/main" xmlns="" val="220187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Aspen Report</a:t>
            </a:r>
            <a:endParaRPr lang="en-US" dirty="0"/>
          </a:p>
        </p:txBody>
      </p:sp>
      <p:sp>
        <p:nvSpPr>
          <p:cNvPr id="3" name="Content Placeholder 2"/>
          <p:cNvSpPr>
            <a:spLocks noGrp="1"/>
          </p:cNvSpPr>
          <p:nvPr>
            <p:ph idx="1"/>
          </p:nvPr>
        </p:nvSpPr>
        <p:spPr/>
        <p:txBody>
          <a:bodyPr>
            <a:normAutofit fontScale="92500"/>
          </a:bodyPr>
          <a:lstStyle/>
          <a:p>
            <a:r>
              <a:rPr lang="en-US" dirty="0"/>
              <a:t>The Dialogue on Public Libraries is a multi</a:t>
            </a:r>
            <a:r>
              <a:rPr lang="en-US" dirty="0" smtClean="0"/>
              <a:t>-stakeholder </a:t>
            </a:r>
            <a:r>
              <a:rPr lang="en-US" dirty="0"/>
              <a:t>forum that brings together library professionals, policymakers, technology experts, philanthropists, educators and civic leaders to explore, develop and champion new ways of thinking about public libraries. </a:t>
            </a:r>
          </a:p>
          <a:p>
            <a:r>
              <a:rPr lang="en-US" dirty="0"/>
              <a:t>T</a:t>
            </a:r>
            <a:r>
              <a:rPr lang="en-US" dirty="0" smtClean="0"/>
              <a:t>he </a:t>
            </a:r>
            <a:r>
              <a:rPr lang="en-US" dirty="0"/>
              <a:t>Dialogue on Public Libraries also convened roundtable focus group and preview sessions </a:t>
            </a:r>
            <a:r>
              <a:rPr lang="en-US" dirty="0" smtClean="0"/>
              <a:t>with</a:t>
            </a:r>
            <a:r>
              <a:rPr lang="en-US" dirty="0"/>
              <a:t> </a:t>
            </a:r>
            <a:r>
              <a:rPr lang="en-US" dirty="0" smtClean="0"/>
              <a:t>board </a:t>
            </a:r>
            <a:r>
              <a:rPr lang="en-US" dirty="0"/>
              <a:t>members and other thought leaders from the Public Library Association (PLA), Association for Rural and Small Libraries (ARSL), the Chief Officers of State Library Agencies (COSLA), the American Library Association (ALA) and the International City/ County Management Association (ICMA). </a:t>
            </a:r>
          </a:p>
        </p:txBody>
      </p:sp>
    </p:spTree>
    <p:extLst>
      <p:ext uri="{BB962C8B-B14F-4D97-AF65-F5344CB8AC3E}">
        <p14:creationId xmlns:p14="http://schemas.microsoft.com/office/powerpoint/2010/main" xmlns="" val="4274992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it important?</a:t>
            </a:r>
            <a:endParaRPr lang="en-US" dirty="0"/>
          </a:p>
        </p:txBody>
      </p:sp>
      <p:sp>
        <p:nvSpPr>
          <p:cNvPr id="3" name="Content Placeholder 2"/>
          <p:cNvSpPr>
            <a:spLocks noGrp="1"/>
          </p:cNvSpPr>
          <p:nvPr>
            <p:ph idx="1"/>
          </p:nvPr>
        </p:nvSpPr>
        <p:spPr/>
        <p:txBody>
          <a:bodyPr/>
          <a:lstStyle/>
          <a:p>
            <a:r>
              <a:rPr lang="en-US" dirty="0" smtClean="0"/>
              <a:t>It gives librarians/libraries of all sizes the same framework for discussing the role of public libraries today</a:t>
            </a:r>
          </a:p>
          <a:p>
            <a:r>
              <a:rPr lang="en-US" dirty="0" smtClean="0"/>
              <a:t>The process included stakeholders outside the library field</a:t>
            </a:r>
          </a:p>
          <a:p>
            <a:r>
              <a:rPr lang="en-US" dirty="0" smtClean="0"/>
              <a:t>It is a national conversation on the importance of libraries</a:t>
            </a:r>
          </a:p>
          <a:p>
            <a:r>
              <a:rPr lang="en-US" dirty="0" smtClean="0"/>
              <a:t>I believe it applies to all library types, not just public libraries, and that the principles can be applied across the board</a:t>
            </a:r>
            <a:endParaRPr lang="en-US" dirty="0"/>
          </a:p>
        </p:txBody>
      </p:sp>
    </p:spTree>
    <p:extLst>
      <p:ext uri="{BB962C8B-B14F-4D97-AF65-F5344CB8AC3E}">
        <p14:creationId xmlns:p14="http://schemas.microsoft.com/office/powerpoint/2010/main" xmlns="" val="496775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report…</a:t>
            </a:r>
            <a:endParaRPr lang="en-US" dirty="0"/>
          </a:p>
        </p:txBody>
      </p:sp>
      <p:sp>
        <p:nvSpPr>
          <p:cNvPr id="3" name="Content Placeholder 2"/>
          <p:cNvSpPr>
            <a:spLocks noGrp="1"/>
          </p:cNvSpPr>
          <p:nvPr>
            <p:ph idx="1"/>
          </p:nvPr>
        </p:nvSpPr>
        <p:spPr/>
        <p:txBody>
          <a:bodyPr/>
          <a:lstStyle/>
          <a:p>
            <a:r>
              <a:rPr lang="en-US" dirty="0" smtClean="0"/>
              <a:t>is overwhelming! </a:t>
            </a:r>
          </a:p>
          <a:p>
            <a:pPr marL="0" indent="0">
              <a:buNone/>
            </a:pPr>
            <a:r>
              <a:rPr lang="en-US" dirty="0" smtClean="0">
                <a:solidFill>
                  <a:schemeClr val="accent5">
                    <a:lumMod val="40000"/>
                    <a:lumOff val="60000"/>
                  </a:schemeClr>
                </a:solidFill>
              </a:rPr>
              <a:t>Agree</a:t>
            </a:r>
          </a:p>
          <a:p>
            <a:r>
              <a:rPr lang="en-US" dirty="0" smtClean="0"/>
              <a:t>has too many pages. </a:t>
            </a:r>
          </a:p>
          <a:p>
            <a:pPr marL="0" indent="0">
              <a:buNone/>
            </a:pPr>
            <a:r>
              <a:rPr lang="en-US" dirty="0" smtClean="0">
                <a:solidFill>
                  <a:srgbClr val="FF7172"/>
                </a:solidFill>
              </a:rPr>
              <a:t>Agree</a:t>
            </a:r>
          </a:p>
          <a:p>
            <a:r>
              <a:rPr lang="en-US" dirty="0" smtClean="0"/>
              <a:t>doesn’t apply to my library. </a:t>
            </a:r>
          </a:p>
          <a:p>
            <a:pPr marL="0" indent="0">
              <a:buNone/>
            </a:pPr>
            <a:r>
              <a:rPr lang="en-US" dirty="0" smtClean="0">
                <a:solidFill>
                  <a:srgbClr val="FF7172"/>
                </a:solidFill>
              </a:rPr>
              <a:t>Disagree</a:t>
            </a:r>
            <a:endParaRPr lang="en-US" dirty="0">
              <a:solidFill>
                <a:srgbClr val="FF7172"/>
              </a:solidFill>
            </a:endParaRPr>
          </a:p>
        </p:txBody>
      </p:sp>
    </p:spTree>
    <p:extLst>
      <p:ext uri="{BB962C8B-B14F-4D97-AF65-F5344CB8AC3E}">
        <p14:creationId xmlns:p14="http://schemas.microsoft.com/office/powerpoint/2010/main" xmlns="" val="1167897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1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1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1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1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1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1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1"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Effect transition="in" filter="dissolve">
                                      <p:cBhvr>
                                        <p:cTn id="37" dur="1500"/>
                                        <p:tgtEl>
                                          <p:spTgt spid="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1" nodeType="clickEffect">
                                  <p:stCondLst>
                                    <p:cond delay="0"/>
                                  </p:stCondLst>
                                  <p:childTnLst>
                                    <p:set>
                                      <p:cBhvr>
                                        <p:cTn id="41" dur="1" fill="hold">
                                          <p:stCondLst>
                                            <p:cond delay="0"/>
                                          </p:stCondLst>
                                        </p:cTn>
                                        <p:tgtEl>
                                          <p:spTgt spid="3">
                                            <p:txEl>
                                              <p:pRg st="1" end="1"/>
                                            </p:txEl>
                                          </p:spTgt>
                                        </p:tgtEl>
                                        <p:attrNameLst>
                                          <p:attrName>style.visibility</p:attrName>
                                        </p:attrNameLst>
                                      </p:cBhvr>
                                      <p:to>
                                        <p:strVal val="visible"/>
                                      </p:to>
                                    </p:set>
                                    <p:animEffect transition="in" filter="dissolve">
                                      <p:cBhvr>
                                        <p:cTn id="42" dur="1500"/>
                                        <p:tgtEl>
                                          <p:spTgt spid="3">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1" nodeType="clickEffect">
                                  <p:stCondLst>
                                    <p:cond delay="0"/>
                                  </p:stCondLst>
                                  <p:childTnLst>
                                    <p:set>
                                      <p:cBhvr>
                                        <p:cTn id="46" dur="1" fill="hold">
                                          <p:stCondLst>
                                            <p:cond delay="0"/>
                                          </p:stCondLst>
                                        </p:cTn>
                                        <p:tgtEl>
                                          <p:spTgt spid="3">
                                            <p:txEl>
                                              <p:pRg st="2" end="2"/>
                                            </p:txEl>
                                          </p:spTgt>
                                        </p:tgtEl>
                                        <p:attrNameLst>
                                          <p:attrName>style.visibility</p:attrName>
                                        </p:attrNameLst>
                                      </p:cBhvr>
                                      <p:to>
                                        <p:strVal val="visible"/>
                                      </p:to>
                                    </p:set>
                                    <p:animEffect transition="in" filter="dissolve">
                                      <p:cBhvr>
                                        <p:cTn id="47" dur="1500"/>
                                        <p:tgtEl>
                                          <p:spTgt spid="3">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1" nodeType="clickEffect">
                                  <p:stCondLst>
                                    <p:cond delay="0"/>
                                  </p:stCondLst>
                                  <p:childTnLst>
                                    <p:set>
                                      <p:cBhvr>
                                        <p:cTn id="51" dur="1" fill="hold">
                                          <p:stCondLst>
                                            <p:cond delay="0"/>
                                          </p:stCondLst>
                                        </p:cTn>
                                        <p:tgtEl>
                                          <p:spTgt spid="3">
                                            <p:txEl>
                                              <p:pRg st="3" end="3"/>
                                            </p:txEl>
                                          </p:spTgt>
                                        </p:tgtEl>
                                        <p:attrNameLst>
                                          <p:attrName>style.visibility</p:attrName>
                                        </p:attrNameLst>
                                      </p:cBhvr>
                                      <p:to>
                                        <p:strVal val="visible"/>
                                      </p:to>
                                    </p:set>
                                    <p:animEffect transition="in" filter="dissolve">
                                      <p:cBhvr>
                                        <p:cTn id="52" dur="1500"/>
                                        <p:tgtEl>
                                          <p:spTgt spid="3">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1" nodeType="click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Effect transition="in" filter="dissolve">
                                      <p:cBhvr>
                                        <p:cTn id="57" dur="1500"/>
                                        <p:tgtEl>
                                          <p:spTgt spid="3">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1" nodeType="clickEffect">
                                  <p:stCondLst>
                                    <p:cond delay="0"/>
                                  </p:stCondLst>
                                  <p:childTnLst>
                                    <p:set>
                                      <p:cBhvr>
                                        <p:cTn id="61" dur="1" fill="hold">
                                          <p:stCondLst>
                                            <p:cond delay="0"/>
                                          </p:stCondLst>
                                        </p:cTn>
                                        <p:tgtEl>
                                          <p:spTgt spid="3">
                                            <p:txEl>
                                              <p:pRg st="5" end="5"/>
                                            </p:txEl>
                                          </p:spTgt>
                                        </p:tgtEl>
                                        <p:attrNameLst>
                                          <p:attrName>style.visibility</p:attrName>
                                        </p:attrNameLst>
                                      </p:cBhvr>
                                      <p:to>
                                        <p:strVal val="visible"/>
                                      </p:to>
                                    </p:set>
                                    <p:animEffect transition="in" filter="dissolve">
                                      <p:cBhvr>
                                        <p:cTn id="62" dur="1500"/>
                                        <p:tgtEl>
                                          <p:spTgt spid="3">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2" nodeType="clickEffect">
                                  <p:stCondLst>
                                    <p:cond delay="0"/>
                                  </p:stCondLst>
                                  <p:childTnLst>
                                    <p:set>
                                      <p:cBhvr>
                                        <p:cTn id="66" dur="1" fill="hold">
                                          <p:stCondLst>
                                            <p:cond delay="0"/>
                                          </p:stCondLst>
                                        </p:cTn>
                                        <p:tgtEl>
                                          <p:spTgt spid="3">
                                            <p:txEl>
                                              <p:pRg st="0" end="0"/>
                                            </p:txEl>
                                          </p:spTgt>
                                        </p:tgtEl>
                                        <p:attrNameLst>
                                          <p:attrName>style.visibility</p:attrName>
                                        </p:attrNameLst>
                                      </p:cBhvr>
                                      <p:to>
                                        <p:strVal val="visible"/>
                                      </p:to>
                                    </p:set>
                                    <p:animEffect transition="in" filter="wipe(down)">
                                      <p:cBhvr>
                                        <p:cTn id="67" dur="3010"/>
                                        <p:tgtEl>
                                          <p:spTgt spid="3">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2" nodeType="clickEffect">
                                  <p:stCondLst>
                                    <p:cond delay="0"/>
                                  </p:stCondLst>
                                  <p:childTnLst>
                                    <p:set>
                                      <p:cBhvr>
                                        <p:cTn id="71" dur="1" fill="hold">
                                          <p:stCondLst>
                                            <p:cond delay="0"/>
                                          </p:stCondLst>
                                        </p:cTn>
                                        <p:tgtEl>
                                          <p:spTgt spid="3">
                                            <p:txEl>
                                              <p:pRg st="1" end="1"/>
                                            </p:txEl>
                                          </p:spTgt>
                                        </p:tgtEl>
                                        <p:attrNameLst>
                                          <p:attrName>style.visibility</p:attrName>
                                        </p:attrNameLst>
                                      </p:cBhvr>
                                      <p:to>
                                        <p:strVal val="visible"/>
                                      </p:to>
                                    </p:set>
                                    <p:animEffect transition="in" filter="wipe(down)">
                                      <p:cBhvr>
                                        <p:cTn id="72" dur="3010"/>
                                        <p:tgtEl>
                                          <p:spTgt spid="3">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2" nodeType="clickEffect">
                                  <p:stCondLst>
                                    <p:cond delay="0"/>
                                  </p:stCondLst>
                                  <p:childTnLst>
                                    <p:set>
                                      <p:cBhvr>
                                        <p:cTn id="76" dur="1" fill="hold">
                                          <p:stCondLst>
                                            <p:cond delay="0"/>
                                          </p:stCondLst>
                                        </p:cTn>
                                        <p:tgtEl>
                                          <p:spTgt spid="3">
                                            <p:txEl>
                                              <p:pRg st="2" end="2"/>
                                            </p:txEl>
                                          </p:spTgt>
                                        </p:tgtEl>
                                        <p:attrNameLst>
                                          <p:attrName>style.visibility</p:attrName>
                                        </p:attrNameLst>
                                      </p:cBhvr>
                                      <p:to>
                                        <p:strVal val="visible"/>
                                      </p:to>
                                    </p:set>
                                    <p:animEffect transition="in" filter="wipe(down)">
                                      <p:cBhvr>
                                        <p:cTn id="77" dur="3010"/>
                                        <p:tgtEl>
                                          <p:spTgt spid="3">
                                            <p:txEl>
                                              <p:pRg st="2" end="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2" nodeType="clickEffect">
                                  <p:stCondLst>
                                    <p:cond delay="0"/>
                                  </p:stCondLst>
                                  <p:childTnLst>
                                    <p:set>
                                      <p:cBhvr>
                                        <p:cTn id="81" dur="1" fill="hold">
                                          <p:stCondLst>
                                            <p:cond delay="0"/>
                                          </p:stCondLst>
                                        </p:cTn>
                                        <p:tgtEl>
                                          <p:spTgt spid="3">
                                            <p:txEl>
                                              <p:pRg st="3" end="3"/>
                                            </p:txEl>
                                          </p:spTgt>
                                        </p:tgtEl>
                                        <p:attrNameLst>
                                          <p:attrName>style.visibility</p:attrName>
                                        </p:attrNameLst>
                                      </p:cBhvr>
                                      <p:to>
                                        <p:strVal val="visible"/>
                                      </p:to>
                                    </p:set>
                                    <p:animEffect transition="in" filter="wipe(down)">
                                      <p:cBhvr>
                                        <p:cTn id="82" dur="3010"/>
                                        <p:tgtEl>
                                          <p:spTgt spid="3">
                                            <p:txEl>
                                              <p:pRg st="3"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2" nodeType="clickEffect">
                                  <p:stCondLst>
                                    <p:cond delay="0"/>
                                  </p:stCondLst>
                                  <p:childTnLst>
                                    <p:set>
                                      <p:cBhvr>
                                        <p:cTn id="86" dur="1" fill="hold">
                                          <p:stCondLst>
                                            <p:cond delay="0"/>
                                          </p:stCondLst>
                                        </p:cTn>
                                        <p:tgtEl>
                                          <p:spTgt spid="3">
                                            <p:txEl>
                                              <p:pRg st="4" end="4"/>
                                            </p:txEl>
                                          </p:spTgt>
                                        </p:tgtEl>
                                        <p:attrNameLst>
                                          <p:attrName>style.visibility</p:attrName>
                                        </p:attrNameLst>
                                      </p:cBhvr>
                                      <p:to>
                                        <p:strVal val="visible"/>
                                      </p:to>
                                    </p:set>
                                    <p:animEffect transition="in" filter="wipe(down)">
                                      <p:cBhvr>
                                        <p:cTn id="87" dur="3010"/>
                                        <p:tgtEl>
                                          <p:spTgt spid="3">
                                            <p:txEl>
                                              <p:pRg st="4" end="4"/>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2" nodeType="clickEffect">
                                  <p:stCondLst>
                                    <p:cond delay="0"/>
                                  </p:stCondLst>
                                  <p:childTnLst>
                                    <p:set>
                                      <p:cBhvr>
                                        <p:cTn id="91" dur="1" fill="hold">
                                          <p:stCondLst>
                                            <p:cond delay="0"/>
                                          </p:stCondLst>
                                        </p:cTn>
                                        <p:tgtEl>
                                          <p:spTgt spid="3">
                                            <p:txEl>
                                              <p:pRg st="5" end="5"/>
                                            </p:txEl>
                                          </p:spTgt>
                                        </p:tgtEl>
                                        <p:attrNameLst>
                                          <p:attrName>style.visibility</p:attrName>
                                        </p:attrNameLst>
                                      </p:cBhvr>
                                      <p:to>
                                        <p:strVal val="visible"/>
                                      </p:to>
                                    </p:set>
                                    <p:animEffect transition="in" filter="wipe(down)">
                                      <p:cBhvr>
                                        <p:cTn id="92" dur="301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3" grpId="2"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do I start?</a:t>
            </a:r>
            <a:endParaRPr lang="en-US" dirty="0"/>
          </a:p>
        </p:txBody>
      </p:sp>
      <p:sp>
        <p:nvSpPr>
          <p:cNvPr id="3" name="Content Placeholder 2"/>
          <p:cNvSpPr>
            <a:spLocks noGrp="1"/>
          </p:cNvSpPr>
          <p:nvPr>
            <p:ph idx="1"/>
          </p:nvPr>
        </p:nvSpPr>
        <p:spPr/>
        <p:txBody>
          <a:bodyPr/>
          <a:lstStyle/>
          <a:p>
            <a:r>
              <a:rPr lang="en-US" dirty="0" smtClean="0"/>
              <a:t>Read the </a:t>
            </a:r>
            <a:r>
              <a:rPr lang="en-US" smtClean="0"/>
              <a:t>Executive Summary </a:t>
            </a:r>
            <a:endParaRPr lang="en-US" dirty="0" smtClean="0"/>
          </a:p>
          <a:p>
            <a:r>
              <a:rPr lang="en-US" dirty="0" smtClean="0"/>
              <a:t>Jump to the Strategies for Success and the </a:t>
            </a:r>
            <a:r>
              <a:rPr lang="en-US" dirty="0"/>
              <a:t>Action Steps </a:t>
            </a:r>
            <a:r>
              <a:rPr lang="en-US" dirty="0">
                <a:hlinkClick r:id="rId2"/>
              </a:rPr>
              <a:t>http://csreports.aspeninstitute.org/documents/</a:t>
            </a:r>
            <a:r>
              <a:rPr lang="en-US" dirty="0" smtClean="0">
                <a:hlinkClick r:id="rId2"/>
              </a:rPr>
              <a:t>Strategies_for_Success.pdf</a:t>
            </a:r>
            <a:r>
              <a:rPr lang="en-US" dirty="0" smtClean="0"/>
              <a:t> </a:t>
            </a:r>
            <a:endParaRPr lang="en-US" dirty="0"/>
          </a:p>
        </p:txBody>
      </p:sp>
    </p:spTree>
    <p:extLst>
      <p:ext uri="{BB962C8B-B14F-4D97-AF65-F5344CB8AC3E}">
        <p14:creationId xmlns:p14="http://schemas.microsoft.com/office/powerpoint/2010/main" xmlns="" val="33558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Cliff’s Notes Version (or Where do I start?)	</a:t>
            </a:r>
            <a:endParaRPr lang="en-US" dirty="0"/>
          </a:p>
        </p:txBody>
      </p:sp>
      <p:sp>
        <p:nvSpPr>
          <p:cNvPr id="3" name="Content Placeholder 2"/>
          <p:cNvSpPr>
            <a:spLocks noGrp="1"/>
          </p:cNvSpPr>
          <p:nvPr>
            <p:ph idx="1"/>
          </p:nvPr>
        </p:nvSpPr>
        <p:spPr/>
        <p:txBody>
          <a:bodyPr/>
          <a:lstStyle/>
          <a:p>
            <a:r>
              <a:rPr lang="en-US" dirty="0" smtClean="0"/>
              <a:t>The Executive Summary</a:t>
            </a:r>
          </a:p>
          <a:p>
            <a:r>
              <a:rPr lang="en-US" dirty="0" smtClean="0"/>
              <a:t>Strategies for Success</a:t>
            </a:r>
          </a:p>
          <a:p>
            <a:r>
              <a:rPr lang="en-US" dirty="0" smtClean="0"/>
              <a:t>Action steps for the library, community, and policymakers</a:t>
            </a:r>
            <a:endParaRPr lang="en-US" dirty="0"/>
          </a:p>
        </p:txBody>
      </p:sp>
    </p:spTree>
    <p:extLst>
      <p:ext uri="{BB962C8B-B14F-4D97-AF65-F5344CB8AC3E}">
        <p14:creationId xmlns:p14="http://schemas.microsoft.com/office/powerpoint/2010/main" xmlns="" val="2944854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Executive Summary</a:t>
            </a:r>
            <a:endParaRPr lang="en-US" dirty="0"/>
          </a:p>
        </p:txBody>
      </p:sp>
      <p:sp>
        <p:nvSpPr>
          <p:cNvPr id="3" name="Content Placeholder 2"/>
          <p:cNvSpPr>
            <a:spLocks noGrp="1"/>
          </p:cNvSpPr>
          <p:nvPr>
            <p:ph idx="1"/>
          </p:nvPr>
        </p:nvSpPr>
        <p:spPr>
          <a:xfrm>
            <a:off x="1198447" y="1828800"/>
            <a:ext cx="7583487" cy="4208930"/>
          </a:xfrm>
        </p:spPr>
        <p:txBody>
          <a:bodyPr/>
          <a:lstStyle/>
          <a:p>
            <a:pPr marL="0" indent="0">
              <a:buNone/>
            </a:pPr>
            <a:r>
              <a:rPr lang="en-US" dirty="0"/>
              <a:t>Expanding access to education, learning opportunities and social connections for all is one of the great challenges of our time. It is a challenge made more urgent by the rapid transition from old industrial and service-based economic models to a new economy in which knowledge and creativity are the drivers of productivity and economic growth, and information, technology and learning are central to economic performance and prosperity. </a:t>
            </a:r>
          </a:p>
          <a:p>
            <a:pPr marL="0" indent="0">
              <a:buNone/>
            </a:pPr>
            <a:endParaRPr lang="en-US" dirty="0"/>
          </a:p>
        </p:txBody>
      </p:sp>
    </p:spTree>
    <p:extLst>
      <p:ext uri="{BB962C8B-B14F-4D97-AF65-F5344CB8AC3E}">
        <p14:creationId xmlns:p14="http://schemas.microsoft.com/office/powerpoint/2010/main" xmlns="" val="1550971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Executive Summary</a:t>
            </a:r>
            <a:endParaRPr lang="en-US" dirty="0"/>
          </a:p>
        </p:txBody>
      </p:sp>
      <p:sp>
        <p:nvSpPr>
          <p:cNvPr id="3" name="Content Placeholder 2"/>
          <p:cNvSpPr>
            <a:spLocks noGrp="1"/>
          </p:cNvSpPr>
          <p:nvPr>
            <p:ph idx="1"/>
          </p:nvPr>
        </p:nvSpPr>
        <p:spPr>
          <a:xfrm>
            <a:off x="779463" y="1584379"/>
            <a:ext cx="7583487" cy="4884074"/>
          </a:xfrm>
        </p:spPr>
        <p:txBody>
          <a:bodyPr>
            <a:normAutofit lnSpcReduction="10000"/>
          </a:bodyPr>
          <a:lstStyle/>
          <a:p>
            <a:pPr marL="0" indent="0">
              <a:buNone/>
            </a:pPr>
            <a:r>
              <a:rPr lang="en-US" dirty="0"/>
              <a:t>The process of re-envisioning public libraries to maximize their impact reflects: </a:t>
            </a:r>
          </a:p>
          <a:p>
            <a:r>
              <a:rPr lang="en-US" dirty="0" smtClean="0"/>
              <a:t>Principles </a:t>
            </a:r>
            <a:r>
              <a:rPr lang="en-US" dirty="0"/>
              <a:t>that have always been at the center of the public library’s mission— equity, access, opportunity, openness and participation </a:t>
            </a:r>
          </a:p>
          <a:p>
            <a:r>
              <a:rPr lang="en-US" dirty="0" smtClean="0"/>
              <a:t>The </a:t>
            </a:r>
            <a:r>
              <a:rPr lang="en-US" dirty="0"/>
              <a:t>library’s capacity to drive opportunity and success in today’s knowledge-based society </a:t>
            </a:r>
          </a:p>
          <a:p>
            <a:r>
              <a:rPr lang="en-US" dirty="0" smtClean="0"/>
              <a:t>An </a:t>
            </a:r>
            <a:r>
              <a:rPr lang="en-US" dirty="0"/>
              <a:t>emerging model of networked libraries that promotes economies of scale and broadens the library’s resource reach while preserving its local presence </a:t>
            </a:r>
          </a:p>
          <a:p>
            <a:r>
              <a:rPr lang="en-US" dirty="0" smtClean="0"/>
              <a:t>The </a:t>
            </a:r>
            <a:r>
              <a:rPr lang="en-US" dirty="0"/>
              <a:t>library’s fundamental people, place and platform assets </a:t>
            </a:r>
          </a:p>
          <a:p>
            <a:endParaRPr lang="en-US" dirty="0"/>
          </a:p>
        </p:txBody>
      </p:sp>
    </p:spTree>
    <p:extLst>
      <p:ext uri="{BB962C8B-B14F-4D97-AF65-F5344CB8AC3E}">
        <p14:creationId xmlns:p14="http://schemas.microsoft.com/office/powerpoint/2010/main" xmlns="" val="25688950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Executive Summary</a:t>
            </a:r>
            <a:endParaRPr lang="en-US" dirty="0"/>
          </a:p>
        </p:txBody>
      </p:sp>
      <p:sp>
        <p:nvSpPr>
          <p:cNvPr id="3" name="Content Placeholder 2"/>
          <p:cNvSpPr>
            <a:spLocks noGrp="1"/>
          </p:cNvSpPr>
          <p:nvPr>
            <p:ph idx="1"/>
          </p:nvPr>
        </p:nvSpPr>
        <p:spPr/>
        <p:txBody>
          <a:bodyPr/>
          <a:lstStyle/>
          <a:p>
            <a:pPr marL="0" indent="0">
              <a:buNone/>
            </a:pPr>
            <a:r>
              <a:rPr lang="en-US" dirty="0" smtClean="0"/>
              <a:t>How many of you have heard something similar to this…</a:t>
            </a:r>
          </a:p>
          <a:p>
            <a:pPr marL="0" indent="0">
              <a:buNone/>
            </a:pPr>
            <a:r>
              <a:rPr lang="en-US" dirty="0" smtClean="0"/>
              <a:t>“Why do we need libraries when we have Google/the Internet/nobody reads anymore…?”</a:t>
            </a:r>
          </a:p>
          <a:p>
            <a:pPr marL="0" indent="0">
              <a:buNone/>
            </a:pPr>
            <a:r>
              <a:rPr lang="en-US" dirty="0"/>
              <a:t/>
            </a:r>
            <a:br>
              <a:rPr lang="en-US" dirty="0"/>
            </a:br>
            <a:r>
              <a:rPr lang="en-US" dirty="0" smtClean="0"/>
              <a:t>This report helps to answer that question:</a:t>
            </a:r>
          </a:p>
          <a:p>
            <a:pPr marL="0" indent="0" algn="ctr">
              <a:buNone/>
            </a:pPr>
            <a:r>
              <a:rPr lang="en-US" dirty="0" smtClean="0"/>
              <a:t>LIBRARIES </a:t>
            </a:r>
            <a:r>
              <a:rPr lang="en-US" dirty="0" smtClean="0">
                <a:solidFill>
                  <a:srgbClr val="FF0000"/>
                </a:solidFill>
              </a:rPr>
              <a:t>ARE</a:t>
            </a:r>
            <a:r>
              <a:rPr lang="en-US" dirty="0" smtClean="0"/>
              <a:t> AT </a:t>
            </a:r>
            <a:r>
              <a:rPr lang="en-US" dirty="0"/>
              <a:t>THE CENTER OF THE DIGITAL AGE </a:t>
            </a:r>
          </a:p>
          <a:p>
            <a:pPr marL="0" indent="0">
              <a:buNone/>
            </a:pPr>
            <a:endParaRPr lang="en-US" dirty="0"/>
          </a:p>
        </p:txBody>
      </p:sp>
    </p:spTree>
    <p:extLst>
      <p:ext uri="{BB962C8B-B14F-4D97-AF65-F5344CB8AC3E}">
        <p14:creationId xmlns:p14="http://schemas.microsoft.com/office/powerpoint/2010/main" xmlns="" val="4089824581"/>
      </p:ext>
    </p:extLst>
  </p:cSld>
  <p:clrMapOvr>
    <a:masterClrMapping/>
  </p:clrMapOvr>
</p:sld>
</file>

<file path=ppt/theme/theme1.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Revolution.thmx</Template>
  <TotalTime>60</TotalTime>
  <Words>790</Words>
  <Application>Microsoft Office PowerPoint</Application>
  <PresentationFormat>On-screen Show (4:3)</PresentationFormat>
  <Paragraphs>82</Paragraphs>
  <Slides>17</Slides>
  <Notes>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Revolution</vt:lpstr>
      <vt:lpstr>Rising to the Challenge; Re-envisioning Public Libraries</vt:lpstr>
      <vt:lpstr>What is the Aspen Report</vt:lpstr>
      <vt:lpstr>Why is it important?</vt:lpstr>
      <vt:lpstr>The report…</vt:lpstr>
      <vt:lpstr>Where do I start?</vt:lpstr>
      <vt:lpstr>The Cliff’s Notes Version (or Where do I start?) </vt:lpstr>
      <vt:lpstr>The Executive Summary</vt:lpstr>
      <vt:lpstr>The Executive Summary</vt:lpstr>
      <vt:lpstr>The Executive Summary</vt:lpstr>
      <vt:lpstr>The Executive Summary </vt:lpstr>
      <vt:lpstr>The Executive Summary</vt:lpstr>
      <vt:lpstr>Strategies for Success</vt:lpstr>
      <vt:lpstr>Strategies for Success</vt:lpstr>
      <vt:lpstr>Strategies for Success</vt:lpstr>
      <vt:lpstr>Strategies to Success</vt:lpstr>
      <vt:lpstr>Action Steps</vt:lpstr>
      <vt:lpstr>Wrap-up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Rising to the Challenge; Re-envisioning Public Libraries</dc:title>
  <dc:creator>Mary Soucie</dc:creator>
  <cp:lastModifiedBy>caolson</cp:lastModifiedBy>
  <cp:revision>13</cp:revision>
  <dcterms:created xsi:type="dcterms:W3CDTF">2015-08-02T18:52:04Z</dcterms:created>
  <dcterms:modified xsi:type="dcterms:W3CDTF">2015-08-05T14:23:54Z</dcterms:modified>
</cp:coreProperties>
</file>